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B6945A-76F5-43F4-955B-5C3074905AF5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10533B-F01A-4623-9EAA-300FB1D75C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038600"/>
            <a:ext cx="8553480" cy="1828800"/>
          </a:xfrm>
        </p:spPr>
        <p:txBody>
          <a:bodyPr/>
          <a:lstStyle/>
          <a:p>
            <a:r>
              <a:rPr lang="ru-RU" dirty="0" smtClean="0">
                <a:latin typeface="Bahnschrift SemiCondensed" pitchFamily="34" charset="0"/>
              </a:rPr>
              <a:t>Кравченко Павел Дмитриевич</a:t>
            </a:r>
            <a:endParaRPr lang="ru-RU" dirty="0">
              <a:latin typeface="Bahnschrift SemiCondensed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Bahnschrift SemiLight Condensed" pitchFamily="34" charset="0"/>
              </a:rPr>
              <a:t>15.08.1924-03.03.2021</a:t>
            </a:r>
            <a:endParaRPr lang="ru-RU" dirty="0">
              <a:latin typeface="Bahnschrift SemiLight Condense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hnschrift SemiBold Condensed" pitchFamily="34" charset="0"/>
              </a:rPr>
              <a:t>Ордена и награды</a:t>
            </a:r>
            <a:endParaRPr lang="ru-RU" dirty="0">
              <a:latin typeface="Bahnschrift SemiBold Condense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000240"/>
            <a:ext cx="8153400" cy="4095760"/>
          </a:xfrm>
        </p:spPr>
        <p:txBody>
          <a:bodyPr/>
          <a:lstStyle/>
          <a:p>
            <a:r>
              <a:rPr lang="ru-RU" dirty="0" smtClean="0">
                <a:latin typeface="Bahnschrift SemiBold SemiConden" pitchFamily="34" charset="0"/>
              </a:rPr>
              <a:t>Павел Дмитриевич награжден тремя орденами и двадцатью медалями. В их число входит:</a:t>
            </a:r>
          </a:p>
          <a:p>
            <a:r>
              <a:rPr lang="ru-RU" dirty="0" smtClean="0">
                <a:latin typeface="Bahnschrift SemiBold SemiConden" pitchFamily="34" charset="0"/>
              </a:rPr>
              <a:t>Медаль «За оборону Сталинграда»</a:t>
            </a:r>
          </a:p>
          <a:p>
            <a:r>
              <a:rPr lang="ru-RU" dirty="0" smtClean="0">
                <a:latin typeface="Bahnschrift SemiBold SemiConden" pitchFamily="34" charset="0"/>
              </a:rPr>
              <a:t>Медаль «За оборону Северного Кавказа»</a:t>
            </a:r>
          </a:p>
          <a:p>
            <a:r>
              <a:rPr lang="ru-RU" dirty="0" smtClean="0">
                <a:latin typeface="Bahnschrift SemiBold SemiConden" pitchFamily="34" charset="0"/>
              </a:rPr>
              <a:t>Орден «Отечественная война» 1 и 2 степени</a:t>
            </a:r>
          </a:p>
          <a:p>
            <a:r>
              <a:rPr lang="ru-RU" dirty="0" smtClean="0">
                <a:latin typeface="Bahnschrift SemiBold SemiConden" pitchFamily="34" charset="0"/>
              </a:rPr>
              <a:t>Орден «За безупречную службу в ВС» 3 степени</a:t>
            </a:r>
          </a:p>
          <a:p>
            <a:pPr>
              <a:buNone/>
            </a:pPr>
            <a:endParaRPr lang="ru-RU" dirty="0">
              <a:latin typeface="Bahnschrift SemiBold SemiConden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3050"/>
            <a:ext cx="8643998" cy="8699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ahnschrift SemiBold SemiConden" pitchFamily="34" charset="0"/>
              </a:rPr>
              <a:t>Павел Дмитриевич в МБОУ «Школа 40»</a:t>
            </a:r>
            <a:endParaRPr lang="ru-RU" sz="3600" dirty="0">
              <a:latin typeface="Bahnschrift SemiBold SemiConden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Bahnschrift" pitchFamily="34" charset="0"/>
              </a:rPr>
              <a:t>До 90 лет преподавал ОБЖ в МБОУ «Школа 40» Октябрьского района</a:t>
            </a:r>
            <a:endParaRPr lang="ru-RU" sz="1600" dirty="0">
              <a:latin typeface="Bahnschrift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Bahnschrift SemiCondensed" pitchFamily="34" charset="0"/>
              </a:rPr>
              <a:t>Каждое чествование Дня Победы в нашей любимой 40-й школе не </a:t>
            </a:r>
            <a:r>
              <a:rPr lang="ru-RU" dirty="0" smtClean="0">
                <a:latin typeface="Bahnschrift SemiCondensed" pitchFamily="34" charset="0"/>
              </a:rPr>
              <a:t>проходило </a:t>
            </a:r>
            <a:r>
              <a:rPr lang="ru-RU" dirty="0" smtClean="0">
                <a:latin typeface="Bahnschrift SemiCondensed" pitchFamily="34" charset="0"/>
              </a:rPr>
              <a:t>без упоминания Героя нашей страны, нашего города и нашей школы – Кравченко Павла </a:t>
            </a:r>
            <a:r>
              <a:rPr lang="ru-RU" dirty="0" smtClean="0">
                <a:latin typeface="Bahnschrift SemiCondensed" pitchFamily="34" charset="0"/>
              </a:rPr>
              <a:t>Дмитриевича. </a:t>
            </a:r>
          </a:p>
          <a:p>
            <a:r>
              <a:rPr lang="ru-RU" dirty="0" smtClean="0">
                <a:latin typeface="Bahnschrift SemiCondensed" pitchFamily="34" charset="0"/>
              </a:rPr>
              <a:t>Павел </a:t>
            </a:r>
            <a:r>
              <a:rPr lang="ru-RU" dirty="0" smtClean="0">
                <a:latin typeface="Bahnschrift SemiCondensed" pitchFamily="34" charset="0"/>
              </a:rPr>
              <a:t>Дмитриевич был призван в армию 12 апреля 1942 года, на тот момент ему было 17 лет </a:t>
            </a:r>
          </a:p>
          <a:p>
            <a:endParaRPr lang="ru-RU" dirty="0">
              <a:latin typeface="Bahnschrift SemiCondense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hnschrift SemiBold SemiConden" pitchFamily="34" charset="0"/>
              </a:rPr>
              <a:t>Человек-легенда</a:t>
            </a:r>
            <a:endParaRPr lang="ru-RU" dirty="0">
              <a:latin typeface="Bahnschrift SemiBold SemiConden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8153400" cy="4138610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 smtClean="0">
                <a:latin typeface="Bahnschrift" pitchFamily="34" charset="0"/>
              </a:rPr>
              <a:t>Мы горды тем, что у нас, до 2014 года, работал такой человек, что к его жизненному опыту приобщились многие ученики нашей </a:t>
            </a:r>
            <a:r>
              <a:rPr lang="ru-RU" sz="7400" dirty="0" smtClean="0">
                <a:latin typeface="Bahnschrift" pitchFamily="34" charset="0"/>
              </a:rPr>
              <a:t>школы. Павел  </a:t>
            </a:r>
            <a:r>
              <a:rPr lang="ru-RU" sz="7400" dirty="0" smtClean="0">
                <a:latin typeface="Bahnschrift" pitchFamily="34" charset="0"/>
              </a:rPr>
              <a:t>Дмитриевич человек-легенда нашей школы, мы говорим ему спасибо за мирное небо над головой, за великий подвиг, который он совершил, освобождая наш город и мы надеемся, что он пробудет с нами как можно дольше.</a:t>
            </a:r>
          </a:p>
          <a:p>
            <a:r>
              <a:rPr lang="ru-RU" sz="7400" dirty="0" smtClean="0">
                <a:latin typeface="Bahnschrift" pitchFamily="34" charset="0"/>
              </a:rPr>
              <a:t>Родился 15 августа 1924 года. Призван в Красную армию 12 апреля 1942 года</a:t>
            </a:r>
            <a:r>
              <a:rPr lang="ru-RU" sz="7400" dirty="0" smtClean="0">
                <a:latin typeface="Bahnschrift" pitchFamily="34" charset="0"/>
              </a:rPr>
              <a:t>. </a:t>
            </a:r>
            <a:r>
              <a:rPr lang="ru-RU" sz="7400" dirty="0" smtClean="0">
                <a:latin typeface="Bahnschrift" pitchFamily="34" charset="0"/>
              </a:rPr>
              <a:t>Участник Сталинградской битвы</a:t>
            </a:r>
            <a:r>
              <a:rPr lang="ru-RU" sz="7400" dirty="0" smtClean="0">
                <a:latin typeface="Bahnschrift" pitchFamily="34" charset="0"/>
              </a:rPr>
              <a:t>. </a:t>
            </a:r>
            <a:r>
              <a:rPr lang="ru-RU" sz="7400" dirty="0" smtClean="0">
                <a:latin typeface="Bahnschrift" pitchFamily="34" charset="0"/>
              </a:rPr>
              <a:t>Следующей остановкой в боевом пути нашего героя, стало участие в освобождении Батайска (7 февраля 1943 года), а затем, что для нас особенно важно, во втором освобождении Ростова-на-Дону 14 февраля 1943 </a:t>
            </a:r>
            <a:r>
              <a:rPr lang="ru-RU" sz="7400" dirty="0" smtClean="0">
                <a:latin typeface="Bahnschrift" pitchFamily="34" charset="0"/>
              </a:rPr>
              <a:t>года в </a:t>
            </a:r>
            <a:r>
              <a:rPr lang="ru-RU" sz="7400" dirty="0" smtClean="0">
                <a:latin typeface="Bahnschrift" pitchFamily="34" charset="0"/>
              </a:rPr>
              <a:t>составе 3-го батальона 159-й стрелковой бригады 1-го гвардейского корпуса 28-й </a:t>
            </a:r>
            <a:r>
              <a:rPr lang="ru-RU" sz="7400" dirty="0" smtClean="0">
                <a:latin typeface="Bahnschrift" pitchFamily="34" charset="0"/>
              </a:rPr>
              <a:t>армии. «Мы </a:t>
            </a:r>
            <a:r>
              <a:rPr lang="ru-RU" sz="7400" dirty="0" smtClean="0">
                <a:latin typeface="Bahnschrift" pitchFamily="34" charset="0"/>
              </a:rPr>
              <a:t>первыми ворвались в Ростов на заре 8 февраля 1943 года. В течение шести дней, в полном окружении вели на железнодорожном вокзале тяжелые, кровопролитные бои, неся большие потери. У нас было только стрелковое оружие и противотанковые ружья. И все же выстояли до прихода основных сил</a:t>
            </a:r>
            <a:r>
              <a:rPr lang="ru-RU" sz="7400" dirty="0" smtClean="0">
                <a:latin typeface="Bahnschrift" pitchFamily="34" charset="0"/>
              </a:rPr>
              <a:t>.» - говорил Павел Дмитриевич</a:t>
            </a:r>
            <a:endParaRPr lang="ru-RU" sz="7400" dirty="0" smtClean="0">
              <a:latin typeface="Bahnschrift" pitchFamily="34" charset="0"/>
            </a:endParaRPr>
          </a:p>
          <a:p>
            <a:pPr>
              <a:buNone/>
            </a:pPr>
            <a:r>
              <a:rPr lang="ru-RU" sz="7400" dirty="0" smtClean="0">
                <a:latin typeface="Bahnschrift" pitchFamily="34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hnschrift SemiBold SemiConden" pitchFamily="34" charset="0"/>
              </a:rPr>
              <a:t>Ф</a:t>
            </a:r>
            <a:r>
              <a:rPr lang="ru-RU" dirty="0" smtClean="0">
                <a:latin typeface="Bahnschrift SemiBold SemiConden" pitchFamily="34" charset="0"/>
              </a:rPr>
              <a:t>отографии</a:t>
            </a:r>
            <a:endParaRPr lang="ru-RU" dirty="0">
              <a:latin typeface="Bahnschrift SemiBold SemiConden" pitchFamily="34" charset="0"/>
            </a:endParaRPr>
          </a:p>
        </p:txBody>
      </p:sp>
      <p:pic>
        <p:nvPicPr>
          <p:cNvPr id="8" name="Содержимое 7" descr="Picsart_24-01-15_14-15-16-24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3974" y="1589088"/>
            <a:ext cx="3457452" cy="4572000"/>
          </a:xfrm>
        </p:spPr>
      </p:pic>
      <p:pic>
        <p:nvPicPr>
          <p:cNvPr id="9" name="Содержимое 8" descr="Picsart_24-01-15_14-15-45-506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74086" y="1589088"/>
            <a:ext cx="3428128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53400" cy="990600"/>
          </a:xfrm>
        </p:spPr>
        <p:txBody>
          <a:bodyPr/>
          <a:lstStyle/>
          <a:p>
            <a:r>
              <a:rPr lang="ru-RU" dirty="0" smtClean="0">
                <a:latin typeface="Bahnschrift SemiBold SemiConden" pitchFamily="34" charset="0"/>
              </a:rPr>
              <a:t>Фотографии</a:t>
            </a:r>
            <a:endParaRPr lang="ru-RU" dirty="0">
              <a:latin typeface="Bahnschrift SemiBold SemiConden" pitchFamily="34" charset="0"/>
            </a:endParaRPr>
          </a:p>
        </p:txBody>
      </p:sp>
      <p:pic>
        <p:nvPicPr>
          <p:cNvPr id="5" name="Содержимое 4" descr="Picsart_24-01-15_14-16-54-9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437482"/>
            <a:ext cx="3886200" cy="2875212"/>
          </a:xfrm>
        </p:spPr>
      </p:pic>
      <p:pic>
        <p:nvPicPr>
          <p:cNvPr id="6" name="Содержимое 5" descr="Picsart_24-01-15_14-18-01-243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845050" y="2417763"/>
            <a:ext cx="3886200" cy="29146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314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Кравченко Павел Дмитриевич</vt:lpstr>
      <vt:lpstr>Ордена и награды</vt:lpstr>
      <vt:lpstr>Павел Дмитриевич в МБОУ «Школа 40»</vt:lpstr>
      <vt:lpstr>Человек-легенда</vt:lpstr>
      <vt:lpstr>Фотографии</vt:lpstr>
      <vt:lpstr>Фотографии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Кравченко Павел Дмитриевич</dc:title>
  <dc:creator>Teacher</dc:creator>
  <cp:lastModifiedBy>Teacher</cp:lastModifiedBy>
  <cp:revision>4</cp:revision>
  <dcterms:created xsi:type="dcterms:W3CDTF">2024-01-15T10:51:29Z</dcterms:created>
  <dcterms:modified xsi:type="dcterms:W3CDTF">2024-01-15T11:22:09Z</dcterms:modified>
</cp:coreProperties>
</file>